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441" r:id="rId2"/>
    <p:sldId id="442" r:id="rId3"/>
    <p:sldId id="443" r:id="rId4"/>
    <p:sldId id="444" r:id="rId5"/>
    <p:sldId id="466" r:id="rId6"/>
    <p:sldId id="446" r:id="rId7"/>
    <p:sldId id="467" r:id="rId8"/>
    <p:sldId id="448" r:id="rId9"/>
    <p:sldId id="468" r:id="rId10"/>
    <p:sldId id="450" r:id="rId11"/>
    <p:sldId id="451" r:id="rId12"/>
    <p:sldId id="463" r:id="rId13"/>
    <p:sldId id="453" r:id="rId14"/>
    <p:sldId id="454" r:id="rId15"/>
    <p:sldId id="455" r:id="rId16"/>
    <p:sldId id="469" r:id="rId17"/>
    <p:sldId id="457" r:id="rId18"/>
    <p:sldId id="465" r:id="rId19"/>
    <p:sldId id="459" r:id="rId20"/>
    <p:sldId id="470" r:id="rId21"/>
  </p:sldIdLst>
  <p:sldSz cx="9144000" cy="6858000" type="screen4x3"/>
  <p:notesSz cx="6858000" cy="9144000"/>
  <p:embeddedFontLst>
    <p:embeddedFont>
      <p:font typeface="微软雅黑" panose="020B0503020204020204" pitchFamily="34" charset="-122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zh-CN"/>
    </a:defPPr>
    <a:lvl1pPr algn="l" defTabSz="1028700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514350" indent="-57150" algn="l" defTabSz="1028700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028700" indent="-114300" algn="l" defTabSz="1028700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543050" indent="-171450" algn="l" defTabSz="1028700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057400" indent="-228600" algn="l" defTabSz="1028700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08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杨聪晖" initials="杨聪晖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DED"/>
    <a:srgbClr val="000000"/>
    <a:srgbClr val="466E8C"/>
    <a:srgbClr val="262626"/>
    <a:srgbClr val="00B0F0"/>
    <a:srgbClr val="E87E16"/>
    <a:srgbClr val="BFBFBF"/>
    <a:srgbClr val="F2F2F2"/>
    <a:srgbClr val="3C4F99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24" autoAdjust="0"/>
    <p:restoredTop sz="94674" autoAdjust="0"/>
  </p:normalViewPr>
  <p:slideViewPr>
    <p:cSldViewPr>
      <p:cViewPr varScale="1">
        <p:scale>
          <a:sx n="100" d="100"/>
          <a:sy n="100" d="100"/>
        </p:scale>
        <p:origin x="-1140" y="-102"/>
      </p:cViewPr>
      <p:guideLst>
        <p:guide orient="horz" pos="208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2166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0930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F5F2AB1-250C-4A5A-8B3C-A621A695738E}" type="datetimeFigureOut">
              <a:rPr lang="zh-CN" altLang="en-US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C0617191-BD4C-4A2F-B36C-3020F5643C2C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5158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4350"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28700"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3050"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57400"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1750" algn="l" defTabSz="10287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86100" algn="l" defTabSz="10287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00450" algn="l" defTabSz="10287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14800" algn="l" defTabSz="10287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BA2FEA-6412-488D-BE65-011F74FA7FE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/>
        </p:nvSpPr>
        <p:spPr>
          <a:xfrm>
            <a:off x="285750" y="184150"/>
            <a:ext cx="56388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4000" b="1" kern="0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1.3.2大数据及其应用</a:t>
            </a:r>
          </a:p>
        </p:txBody>
      </p:sp>
      <p:cxnSp>
        <p:nvCxnSpPr>
          <p:cNvPr id="7" name="直接箭头连接符 6"/>
          <p:cNvCxnSpPr/>
          <p:nvPr userDrawn="1"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 userDrawn="1"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楷体_GB2312" panose="02010609030101010101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楷体_GB2312" panose="02010609030101010101" charset="-122"/>
            </a:endParaRPr>
          </a:p>
        </p:txBody>
      </p:sp>
      <p:pic>
        <p:nvPicPr>
          <p:cNvPr id="11" name="图片 10" descr="图片5 - 副本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813550" y="4735195"/>
            <a:ext cx="2674620" cy="25120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/>
        </p:nvSpPr>
        <p:spPr>
          <a:xfrm>
            <a:off x="285750" y="184150"/>
            <a:ext cx="59594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4000" b="1" kern="0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1.3.2 大数据及其应用</a:t>
            </a:r>
          </a:p>
        </p:txBody>
      </p:sp>
      <p:cxnSp>
        <p:nvCxnSpPr>
          <p:cNvPr id="7" name="直接箭头连接符 6"/>
          <p:cNvCxnSpPr/>
          <p:nvPr userDrawn="1"/>
        </p:nvCxnSpPr>
        <p:spPr>
          <a:xfrm>
            <a:off x="0" y="1047501"/>
            <a:ext cx="9144000" cy="0"/>
          </a:xfrm>
          <a:prstGeom prst="straightConnector1">
            <a:avLst/>
          </a:prstGeom>
          <a:ln>
            <a:solidFill>
              <a:srgbClr val="62C5DC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 userDrawn="1"/>
        </p:nvSpPr>
        <p:spPr>
          <a:xfrm>
            <a:off x="8343785" y="283812"/>
            <a:ext cx="594780" cy="594780"/>
          </a:xfrm>
          <a:prstGeom prst="ellipse">
            <a:avLst/>
          </a:prstGeom>
          <a:solidFill>
            <a:srgbClr val="62C5D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344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楷体_GB2312" panose="02010609030101010101" charset="-122"/>
              </a:rPr>
              <a:t>@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楷体_GB2312" panose="02010609030101010101" charset="-122"/>
            </a:endParaRPr>
          </a:p>
        </p:txBody>
      </p:sp>
      <p:pic>
        <p:nvPicPr>
          <p:cNvPr id="11" name="图片 10" descr="图片5 - 副本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813550" y="4735195"/>
            <a:ext cx="2674620" cy="251206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5" cstate="print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:\2019人教音像社\信息技术\设计图【待补充】\图片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699" y="-51177"/>
            <a:ext cx="9401398" cy="6960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59" y="6206704"/>
            <a:ext cx="2635423" cy="3126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72" y="6171070"/>
            <a:ext cx="2615134" cy="3482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/>
        </p:nvSpPr>
        <p:spPr>
          <a:xfrm>
            <a:off x="-4445" y="1304290"/>
            <a:ext cx="9152890" cy="564515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b="1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大数据技术</a:t>
            </a:r>
          </a:p>
        </p:txBody>
      </p:sp>
      <p:sp>
        <p:nvSpPr>
          <p:cNvPr id="23" name="矩形 22"/>
          <p:cNvSpPr/>
          <p:nvPr/>
        </p:nvSpPr>
        <p:spPr>
          <a:xfrm>
            <a:off x="625475" y="3786188"/>
            <a:ext cx="7917297" cy="34289"/>
          </a:xfrm>
          <a:prstGeom prst="rect">
            <a:avLst/>
          </a:prstGeom>
          <a:solidFill>
            <a:srgbClr val="466E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478" tIns="36738" rIns="73478" bIns="3673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3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711737" y="3489469"/>
            <a:ext cx="494393" cy="494392"/>
            <a:chOff x="4678" y="5815"/>
            <a:chExt cx="1090" cy="1090"/>
          </a:xfrm>
        </p:grpSpPr>
        <p:sp>
          <p:nvSpPr>
            <p:cNvPr id="13" name="椭圆 12"/>
            <p:cNvSpPr/>
            <p:nvPr/>
          </p:nvSpPr>
          <p:spPr>
            <a:xfrm>
              <a:off x="4678" y="5815"/>
              <a:ext cx="1090" cy="1090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3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4798" y="5935"/>
              <a:ext cx="850" cy="85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430" dirty="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rPr>
                <a:t>3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099952" y="3535726"/>
            <a:ext cx="494393" cy="494393"/>
            <a:chOff x="7000" y="5815"/>
            <a:chExt cx="1090" cy="1090"/>
          </a:xfrm>
        </p:grpSpPr>
        <p:sp>
          <p:nvSpPr>
            <p:cNvPr id="14" name="椭圆 13"/>
            <p:cNvSpPr/>
            <p:nvPr/>
          </p:nvSpPr>
          <p:spPr>
            <a:xfrm>
              <a:off x="7000" y="5815"/>
              <a:ext cx="1090" cy="1090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3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7120" y="5935"/>
              <a:ext cx="850" cy="850"/>
            </a:xfrm>
            <a:prstGeom prst="ellipse">
              <a:avLst/>
            </a:prstGeom>
            <a:solidFill>
              <a:srgbClr val="FFC00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430" dirty="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rPr>
                <a:t>4</a:t>
              </a:r>
            </a:p>
          </p:txBody>
        </p:sp>
      </p:grpSp>
      <p:sp>
        <p:nvSpPr>
          <p:cNvPr id="5" name="任意多边形 4"/>
          <p:cNvSpPr/>
          <p:nvPr/>
        </p:nvSpPr>
        <p:spPr>
          <a:xfrm flipH="1" flipV="1">
            <a:off x="5071042" y="3970117"/>
            <a:ext cx="239258" cy="1036411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349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3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28688" name="矩形 24"/>
          <p:cNvSpPr>
            <a:spLocks noChangeArrowheads="1"/>
          </p:cNvSpPr>
          <p:nvPr/>
        </p:nvSpPr>
        <p:spPr bwMode="auto">
          <a:xfrm>
            <a:off x="3324225" y="4354195"/>
            <a:ext cx="1986280" cy="553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indent="0" algn="r">
              <a:lnSpc>
                <a:spcPct val="150000"/>
              </a:lnSpc>
              <a:buNone/>
            </a:pPr>
            <a:r>
              <a:rPr lang="zh-CN" altLang="en-US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存储与管理技术</a:t>
            </a:r>
          </a:p>
        </p:txBody>
      </p:sp>
      <p:sp>
        <p:nvSpPr>
          <p:cNvPr id="29" name="任意多边形 28"/>
          <p:cNvSpPr/>
          <p:nvPr/>
        </p:nvSpPr>
        <p:spPr>
          <a:xfrm>
            <a:off x="5954129" y="2554844"/>
            <a:ext cx="238125" cy="1036411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349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3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28693" name="矩形 30"/>
          <p:cNvSpPr>
            <a:spLocks noChangeArrowheads="1"/>
          </p:cNvSpPr>
          <p:nvPr/>
        </p:nvSpPr>
        <p:spPr bwMode="auto">
          <a:xfrm>
            <a:off x="5954426" y="2670211"/>
            <a:ext cx="2064249" cy="553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分析与挖掘技术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1883683" y="3518354"/>
            <a:ext cx="494393" cy="494393"/>
            <a:chOff x="1010" y="5867"/>
            <a:chExt cx="1090" cy="1090"/>
          </a:xfrm>
        </p:grpSpPr>
        <p:sp>
          <p:nvSpPr>
            <p:cNvPr id="3" name="椭圆 2"/>
            <p:cNvSpPr/>
            <p:nvPr/>
          </p:nvSpPr>
          <p:spPr>
            <a:xfrm>
              <a:off x="1010" y="5867"/>
              <a:ext cx="1090" cy="1090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3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1130" y="6003"/>
              <a:ext cx="850" cy="85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430" dirty="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rPr>
                <a:t>1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268954" y="3502220"/>
            <a:ext cx="494393" cy="494393"/>
            <a:chOff x="2750" y="5857"/>
            <a:chExt cx="1090" cy="1090"/>
          </a:xfrm>
        </p:grpSpPr>
        <p:sp>
          <p:nvSpPr>
            <p:cNvPr id="7" name="椭圆 6"/>
            <p:cNvSpPr/>
            <p:nvPr/>
          </p:nvSpPr>
          <p:spPr>
            <a:xfrm>
              <a:off x="2750" y="5857"/>
              <a:ext cx="1090" cy="1090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3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2870" y="5993"/>
              <a:ext cx="850" cy="85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430" dirty="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rPr>
                <a:t>2</a:t>
              </a:r>
            </a:p>
          </p:txBody>
        </p:sp>
      </p:grpSp>
      <p:sp>
        <p:nvSpPr>
          <p:cNvPr id="24" name="任意多边形 23"/>
          <p:cNvSpPr/>
          <p:nvPr/>
        </p:nvSpPr>
        <p:spPr>
          <a:xfrm flipH="1" flipV="1">
            <a:off x="2313442" y="3971018"/>
            <a:ext cx="239258" cy="1036411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349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3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>
            <a:off x="3052246" y="2557410"/>
            <a:ext cx="238125" cy="1036411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349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3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31" name="矩形 24"/>
          <p:cNvSpPr>
            <a:spLocks noChangeArrowheads="1"/>
          </p:cNvSpPr>
          <p:nvPr/>
        </p:nvSpPr>
        <p:spPr bwMode="auto">
          <a:xfrm>
            <a:off x="449580" y="4354195"/>
            <a:ext cx="2103120" cy="553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indent="0" algn="r">
              <a:lnSpc>
                <a:spcPct val="150000"/>
              </a:lnSpc>
              <a:buNone/>
            </a:pPr>
            <a:r>
              <a:rPr lang="zh-CN" altLang="en-US" b="1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采集技术</a:t>
            </a:r>
            <a:endParaRPr lang="zh-CN" altLang="en-US" b="1" dirty="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33" name="矩形 24"/>
          <p:cNvSpPr>
            <a:spLocks noChangeArrowheads="1"/>
          </p:cNvSpPr>
          <p:nvPr/>
        </p:nvSpPr>
        <p:spPr bwMode="auto">
          <a:xfrm>
            <a:off x="3052445" y="2670175"/>
            <a:ext cx="2372995" cy="553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预处理技术</a:t>
            </a:r>
          </a:p>
        </p:txBody>
      </p:sp>
      <p:grpSp>
        <p:nvGrpSpPr>
          <p:cNvPr id="27" name="组合 19"/>
          <p:cNvGrpSpPr/>
          <p:nvPr/>
        </p:nvGrpSpPr>
        <p:grpSpPr>
          <a:xfrm>
            <a:off x="7334251" y="3518354"/>
            <a:ext cx="494393" cy="494393"/>
            <a:chOff x="9320" y="5815"/>
            <a:chExt cx="1090" cy="1090"/>
          </a:xfrm>
        </p:grpSpPr>
        <p:sp>
          <p:nvSpPr>
            <p:cNvPr id="30" name="椭圆 29"/>
            <p:cNvSpPr/>
            <p:nvPr/>
          </p:nvSpPr>
          <p:spPr>
            <a:xfrm>
              <a:off x="9320" y="5815"/>
              <a:ext cx="1090" cy="1090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3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9438" y="5935"/>
              <a:ext cx="850" cy="850"/>
            </a:xfrm>
            <a:prstGeom prst="ellipse">
              <a:avLst/>
            </a:prstGeom>
            <a:solidFill>
              <a:schemeClr val="accent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430" dirty="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rPr>
                <a:t>5</a:t>
              </a:r>
            </a:p>
          </p:txBody>
        </p:sp>
      </p:grpSp>
      <p:sp>
        <p:nvSpPr>
          <p:cNvPr id="35" name="任意多边形 25"/>
          <p:cNvSpPr/>
          <p:nvPr/>
        </p:nvSpPr>
        <p:spPr>
          <a:xfrm flipH="1" flipV="1">
            <a:off x="7772139" y="3931395"/>
            <a:ext cx="238125" cy="1036411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349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3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36" name="矩形 30"/>
          <p:cNvSpPr>
            <a:spLocks noChangeArrowheads="1"/>
          </p:cNvSpPr>
          <p:nvPr/>
        </p:nvSpPr>
        <p:spPr bwMode="auto">
          <a:xfrm>
            <a:off x="5775325" y="4354195"/>
            <a:ext cx="2235200" cy="553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indent="0" algn="r">
              <a:lnSpc>
                <a:spcPct val="150000"/>
              </a:lnSpc>
              <a:buNone/>
            </a:pPr>
            <a:r>
              <a:rPr lang="zh-CN" altLang="en-US" b="1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可视化与应用技术</a:t>
            </a:r>
            <a:endParaRPr lang="zh-CN" altLang="en-US" b="1" dirty="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/>
        </p:nvSpPr>
        <p:spPr>
          <a:xfrm>
            <a:off x="-4445" y="1132205"/>
            <a:ext cx="9152890" cy="564515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b="1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大数据技术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96505" y="2395565"/>
          <a:ext cx="7552055" cy="21031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9923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8199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169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5669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78816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678180">
                <a:tc>
                  <a:txBody>
                    <a:bodyPr/>
                    <a:lstStyle/>
                    <a:p>
                      <a:endParaRPr lang="zh-CN" altLang="en-US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楷体_GB2312" panose="02010609030101010101" charset="-122"/>
                          <a:ea typeface="楷体_GB2312" panose="02010609030101010101" charset="-122"/>
                        </a:rPr>
                        <a:t>采集技术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楷体_GB2312" panose="02010609030101010101" charset="-122"/>
                          <a:ea typeface="楷体_GB2312" panose="02010609030101010101" charset="-122"/>
                        </a:rPr>
                        <a:t>预处理技术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楷体_GB2312" panose="02010609030101010101" charset="-122"/>
                          <a:ea typeface="楷体_GB2312" panose="02010609030101010101" charset="-122"/>
                        </a:rPr>
                        <a:t>存储与</a:t>
                      </a:r>
                      <a:endParaRPr lang="en-US" altLang="zh-CN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  <a:p>
                      <a:pPr algn="ctr"/>
                      <a:r>
                        <a:rPr lang="zh-CN" altLang="en-US" sz="2000" dirty="0">
                          <a:latin typeface="楷体_GB2312" panose="02010609030101010101" charset="-122"/>
                          <a:ea typeface="楷体_GB2312" panose="02010609030101010101" charset="-122"/>
                        </a:rPr>
                        <a:t>管理技术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楷体_GB2312" panose="02010609030101010101" charset="-122"/>
                          <a:ea typeface="楷体_GB2312" panose="02010609030101010101" charset="-122"/>
                        </a:rPr>
                        <a:t>大数据分析与挖掘技术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楷体_GB2312" panose="02010609030101010101" charset="-122"/>
                          <a:ea typeface="楷体_GB2312" panose="02010609030101010101" charset="-122"/>
                        </a:rPr>
                        <a:t>大数据可视化与应用技术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63830"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楷体_GB2312" panose="02010609030101010101" charset="-122"/>
                          <a:ea typeface="楷体_GB2312" panose="02010609030101010101" charset="-122"/>
                          <a:cs typeface="楷体_GB2312" panose="02010609030101010101" charset="-122"/>
                        </a:rPr>
                        <a:t>黑洞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34315"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楷体_GB2312" panose="02010609030101010101" charset="-122"/>
                          <a:ea typeface="楷体_GB2312" panose="02010609030101010101" charset="-122"/>
                        </a:rPr>
                        <a:t>解读导航地图大数据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798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dirty="0">
                          <a:latin typeface="楷体_GB2312" panose="02010609030101010101" charset="-122"/>
                          <a:ea typeface="楷体_GB2312" panose="02010609030101010101" charset="-122"/>
                          <a:sym typeface="+mn-ea"/>
                        </a:rPr>
                        <a:t>……</a:t>
                      </a:r>
                      <a:endParaRPr lang="zh-CN" altLang="en-US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 dirty="0">
                        <a:latin typeface="楷体_GB2312" panose="02010609030101010101" charset="-122"/>
                        <a:ea typeface="楷体_GB2312" panose="02010609030101010101" charset="-122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634" name="图片 1" descr="C:\Users\Administrator\Desktop\图片27.png图片27"/>
          <p:cNvPicPr>
            <a:picLocks noGrp="1"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635851" y="1107803"/>
            <a:ext cx="6191885" cy="464275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2936284" y="2897332"/>
            <a:ext cx="181610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任务探究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/>
        </p:nvSpPr>
        <p:spPr>
          <a:xfrm>
            <a:off x="-4445" y="1132205"/>
            <a:ext cx="9152890" cy="564515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b="1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挖掘数据价值</a:t>
            </a:r>
          </a:p>
        </p:txBody>
      </p:sp>
      <p:pic>
        <p:nvPicPr>
          <p:cNvPr id="5" name="图片 4" descr="C:\Users\liuzhaobin\Desktop\ppt图\精准扶贫大数据云平台.png精准扶贫大数据云平台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21030" y="2011680"/>
            <a:ext cx="7902575" cy="3975735"/>
          </a:xfrm>
          <a:prstGeom prst="rect">
            <a:avLst/>
          </a:prstGeom>
          <a:solidFill>
            <a:srgbClr val="EDEDED"/>
          </a:solidFill>
          <a:ln w="88900" cap="sq">
            <a:solidFill>
              <a:schemeClr val="bg1"/>
            </a:solidFill>
            <a:miter lim="800000"/>
            <a:headEnd/>
            <a:tailEnd/>
          </a:ln>
          <a:effectLst>
            <a:outerShdw blurRad="54991" dist="1778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/>
        </p:nvSpPr>
        <p:spPr>
          <a:xfrm>
            <a:off x="-4445" y="1132205"/>
            <a:ext cx="9152890" cy="564515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b="1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大数据应用</a:t>
            </a:r>
          </a:p>
        </p:txBody>
      </p:sp>
      <p:sp>
        <p:nvSpPr>
          <p:cNvPr id="92" name="Rectangle 47"/>
          <p:cNvSpPr>
            <a:spLocks noChangeArrowheads="1"/>
          </p:cNvSpPr>
          <p:nvPr/>
        </p:nvSpPr>
        <p:spPr bwMode="gray">
          <a:xfrm>
            <a:off x="1331640" y="1757385"/>
            <a:ext cx="6615735" cy="473329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eaLnBrk="1" latinLnBrk="0" hangingPunct="1">
              <a:spcBef>
                <a:spcPts val="500"/>
              </a:spcBef>
              <a:buClr>
                <a:srgbClr val="FF0066"/>
              </a:buClr>
              <a:buSzPct val="75000"/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生活服务</a:t>
            </a:r>
          </a:p>
          <a:p>
            <a:pPr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0066"/>
              </a:buClr>
              <a:buSzPct val="75000"/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分析客户数据，提供精准服务。</a:t>
            </a:r>
          </a:p>
          <a:p>
            <a:pPr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FF0066"/>
              </a:buClr>
              <a:buSzPct val="75000"/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智慧城市</a:t>
            </a:r>
          </a:p>
          <a:p>
            <a:pPr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0066"/>
              </a:buClr>
              <a:buSzPct val="75000"/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改善城市生活，提升城市管理水平，促进智慧城市建设，如城市规划、气候分析和旅游攻略等。</a:t>
            </a:r>
          </a:p>
          <a:p>
            <a:pPr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FF0066"/>
              </a:buClr>
              <a:buSzPct val="75000"/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医疗健康</a:t>
            </a:r>
          </a:p>
          <a:p>
            <a:pPr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0066"/>
              </a:buClr>
              <a:buSzPct val="75000"/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提高服务针对性，改变传统医疗与健康服务模式，如运动手环、体质健康标准和健康食谱等。</a:t>
            </a:r>
          </a:p>
          <a:p>
            <a:pPr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FF0066"/>
              </a:buClr>
              <a:buSzPct val="75000"/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社区管理</a:t>
            </a:r>
          </a:p>
          <a:p>
            <a:pPr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0066"/>
              </a:buClr>
              <a:buSzPct val="75000"/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保护居民安全，维护公众利益，如智能社区、公共场所动态实时监控等。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7570" y="1945005"/>
            <a:ext cx="7388225" cy="326580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/>
        </p:nvSpPr>
        <p:spPr>
          <a:xfrm>
            <a:off x="-4445" y="1132205"/>
            <a:ext cx="9152890" cy="564515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b="1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大数据与人工智能</a:t>
            </a:r>
          </a:p>
        </p:txBody>
      </p:sp>
      <p:sp>
        <p:nvSpPr>
          <p:cNvPr id="5131" name="TextBox 23"/>
          <p:cNvSpPr/>
          <p:nvPr/>
        </p:nvSpPr>
        <p:spPr>
          <a:xfrm>
            <a:off x="1322705" y="2181225"/>
            <a:ext cx="6625590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    </a:t>
            </a: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人工智能的开发是为了辅助和代替我们更快、更好地完成某些任务或进行某些决策。其实，不管是汽车自动驾驶、自我软件调整亦或是医学样本检查工作，人工智能都是在</a:t>
            </a:r>
            <a:r>
              <a:rPr lang="zh-CN" altLang="en-US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+mn-ea"/>
              </a:rPr>
              <a:t>完成与</a:t>
            </a: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人类相同的任务，但区别就在于其速度更快、错误更少，且能通过机器学习的方法，掌握我们日常进行的重复性的事项，并以其计算机处理</a:t>
            </a:r>
            <a:r>
              <a:rPr lang="zh-CN" altLang="en-US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+mn-ea"/>
              </a:rPr>
              <a:t>的</a:t>
            </a: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优势来高效地达成目标。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634" name="图片 1" descr="C:\Users\Administrator\Desktop\图片28.png图片28"/>
          <p:cNvPicPr>
            <a:picLocks noGrp="1"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311275" y="1214120"/>
            <a:ext cx="5833110" cy="44303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4147229" y="2922732"/>
            <a:ext cx="181610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知识延伸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/>
        </p:nvSpPr>
        <p:spPr>
          <a:xfrm>
            <a:off x="-4445" y="1132205"/>
            <a:ext cx="9152890" cy="564515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b="1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大数据</a:t>
            </a:r>
          </a:p>
        </p:txBody>
      </p:sp>
      <p:pic>
        <p:nvPicPr>
          <p:cNvPr id="527362" name="内容占位符 3" descr="C:\Users\Administrator\Desktop\图片30.png图片30"/>
          <p:cNvPicPr>
            <a:picLocks noGrp="1"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276985" y="1570355"/>
            <a:ext cx="6590665" cy="494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文本框 2"/>
          <p:cNvSpPr txBox="1"/>
          <p:nvPr/>
        </p:nvSpPr>
        <p:spPr>
          <a:xfrm>
            <a:off x="3938270" y="2195195"/>
            <a:ext cx="32804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    </a:t>
            </a:r>
            <a:r>
              <a:rPr lang="zh-CN" altLang="zh-CN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大数据是</a:t>
            </a: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人工智能</a:t>
            </a:r>
            <a:r>
              <a:rPr lang="zh-CN" altLang="zh-CN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发展的基础和催化剂，而</a:t>
            </a:r>
            <a:r>
              <a:rPr lang="zh-CN" altLang="en-US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人工智能</a:t>
            </a:r>
            <a:r>
              <a:rPr lang="zh-CN" altLang="zh-CN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是大数据的一种终极表现形式</a:t>
            </a: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。</a:t>
            </a:r>
            <a:r>
              <a:rPr lang="zh-CN" altLang="zh-CN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两者都体现了对海量信息数据的处理和利用</a:t>
            </a:r>
            <a:r>
              <a:rPr lang="zh-CN" altLang="zh-CN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。 </a:t>
            </a:r>
            <a:endParaRPr lang="zh-CN" altLang="zh-CN" b="1" dirty="0">
              <a:solidFill>
                <a:schemeClr val="tx1"/>
              </a:solidFill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634" name="图片 1" descr="C:\Users\Administrator\Desktop\图片27.png图片27"/>
          <p:cNvPicPr>
            <a:picLocks noGrp="1"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635851" y="1107803"/>
            <a:ext cx="6191885" cy="464275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2936284" y="2897332"/>
            <a:ext cx="181610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项目实施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/>
        </p:nvSpPr>
        <p:spPr>
          <a:xfrm>
            <a:off x="-4445" y="1487805"/>
            <a:ext cx="9152890" cy="564515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2800" b="1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了解与体质健康相关的大数据应用，完成多媒体作品</a:t>
            </a:r>
          </a:p>
        </p:txBody>
      </p:sp>
      <p:sp>
        <p:nvSpPr>
          <p:cNvPr id="3" name="矩形 2"/>
          <p:cNvSpPr/>
          <p:nvPr/>
        </p:nvSpPr>
        <p:spPr>
          <a:xfrm>
            <a:off x="1027430" y="2512695"/>
            <a:ext cx="7088505" cy="3061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latinLnBrk="0" hangingPunct="1">
              <a:lnSpc>
                <a:spcPct val="120000"/>
              </a:lnSpc>
              <a:spcBef>
                <a:spcPts val="1000"/>
              </a:spcBef>
            </a:pP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一、项目活动 </a:t>
            </a:r>
            <a:endParaRPr lang="en-US" altLang="zh-CN" b="1" dirty="0">
              <a:solidFill>
                <a:schemeClr val="tx1"/>
              </a:solidFill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  <a:p>
            <a:pPr eaLnBrk="1" latinLnBrk="0" hangingPunct="1">
              <a:lnSpc>
                <a:spcPct val="120000"/>
              </a:lnSpc>
              <a:spcBef>
                <a:spcPts val="1000"/>
              </a:spcBef>
            </a:pP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    基于之前完成的素材准备和技术准备，结合大数据特征，提出基于大数据的体质健康新方法，完善项目的多媒体作品并在全班交流。 </a:t>
            </a:r>
            <a:endParaRPr lang="en-US" altLang="zh-CN" b="1" dirty="0">
              <a:solidFill>
                <a:schemeClr val="tx1"/>
              </a:solidFill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  <a:p>
            <a:pPr eaLnBrk="1" latinLnBrk="0" hangingPunct="1">
              <a:lnSpc>
                <a:spcPct val="120000"/>
              </a:lnSpc>
              <a:spcBef>
                <a:spcPts val="1000"/>
              </a:spcBef>
            </a:pP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二、项目检查 </a:t>
            </a:r>
          </a:p>
          <a:p>
            <a:pPr eaLnBrk="1" latinLnBrk="0" hangingPunct="1">
              <a:lnSpc>
                <a:spcPct val="120000"/>
              </a:lnSpc>
              <a:spcBef>
                <a:spcPts val="1000"/>
              </a:spcBef>
            </a:pPr>
            <a:r>
              <a: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    在“体质数据促健康”项目中，小组展示结合大数据特征的项目作品， 并完成各组互评。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66675" y="2562225"/>
            <a:ext cx="9334500" cy="1704975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02105" y="3075940"/>
            <a:ext cx="59397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charset="-122"/>
                <a:ea typeface="楷体_GB2312" panose="02010609030101010101" charset="-122"/>
                <a:cs typeface="+mj-cs"/>
              </a:defRPr>
            </a:lvl1pPr>
          </a:lstStyle>
          <a:p>
            <a:pPr algn="ctr"/>
            <a:r>
              <a:rPr dirty="0">
                <a:solidFill>
                  <a:schemeClr val="bg1"/>
                </a:solidFill>
                <a:effectLst/>
                <a:cs typeface="楷体_GB2312" panose="02010609030101010101" charset="-122"/>
              </a:rPr>
              <a:t>1.3.2 大数据及其应用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59" y="6206704"/>
            <a:ext cx="2635423" cy="3126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72" y="6171070"/>
            <a:ext cx="2615134" cy="34829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6675" y="2105025"/>
            <a:ext cx="9334500" cy="1704975"/>
          </a:xfrm>
          <a:prstGeom prst="rect">
            <a:avLst/>
          </a:prstGeom>
          <a:solidFill>
            <a:srgbClr val="62C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904997" y="2330635"/>
            <a:ext cx="533400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kern="0">
                <a:solidFill>
                  <a:srgbClr val="8D3D4B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charset="-122"/>
                <a:ea typeface="楷体_GB2312" panose="02010609030101010101" charset="-122"/>
                <a:cs typeface="+mj-cs"/>
              </a:defRPr>
            </a:lvl1pPr>
          </a:lstStyle>
          <a:p>
            <a:pPr algn="dist"/>
            <a:r>
              <a:rPr lang="zh-CN" altLang="en-US" dirty="0">
                <a:solidFill>
                  <a:schemeClr val="bg1"/>
                </a:solidFill>
                <a:effectLst/>
                <a:cs typeface="楷体_GB2312" panose="02010609030101010101" charset="-122"/>
              </a:rPr>
              <a:t>谢谢观看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904997" y="3103556"/>
            <a:ext cx="533400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 b="1" ker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_GB2312" panose="02010609030101010101" charset="-122"/>
                <a:ea typeface="楷体_GB2312" panose="02010609030101010101" charset="-122"/>
                <a:cs typeface="+mj-cs"/>
              </a:defRPr>
            </a:lvl1pPr>
          </a:lstStyle>
          <a:p>
            <a:r>
              <a:rPr lang="en-US" altLang="zh-CN" sz="2000" dirty="0">
                <a:effectLst/>
                <a:cs typeface="楷体_GB2312" panose="02010609030101010101" charset="-122"/>
              </a:rPr>
              <a:t>Thanks  for  watching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59" y="6206704"/>
            <a:ext cx="2635423" cy="3126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72" y="6171070"/>
            <a:ext cx="2615134" cy="3482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634" name="图片 1" descr="C:\Users\Administrator\Desktop\图片27.png图片27"/>
          <p:cNvPicPr>
            <a:picLocks noGrp="1"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635851" y="1107803"/>
            <a:ext cx="6191885" cy="464275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2936284" y="2897332"/>
            <a:ext cx="181610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学习目标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/>
        </p:nvSpPr>
        <p:spPr>
          <a:xfrm>
            <a:off x="-4445" y="1132205"/>
            <a:ext cx="9152890" cy="564515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b="1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学习目标</a:t>
            </a:r>
          </a:p>
        </p:txBody>
      </p:sp>
      <p:sp>
        <p:nvSpPr>
          <p:cNvPr id="18438" name="Text Box 11"/>
          <p:cNvSpPr txBox="1">
            <a:spLocks noChangeArrowheads="1"/>
          </p:cNvSpPr>
          <p:nvPr/>
        </p:nvSpPr>
        <p:spPr bwMode="gray">
          <a:xfrm>
            <a:off x="6448354" y="2168681"/>
            <a:ext cx="1285875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altLang="zh-CN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3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149804" y="2635250"/>
            <a:ext cx="1906097" cy="2852963"/>
            <a:chOff x="568" y="3920"/>
            <a:chExt cx="3668" cy="6290"/>
          </a:xfrm>
        </p:grpSpPr>
        <p:sp>
          <p:nvSpPr>
            <p:cNvPr id="18436" name="Text Box 7"/>
            <p:cNvSpPr txBox="1">
              <a:spLocks noChangeArrowheads="1"/>
            </p:cNvSpPr>
            <p:nvPr/>
          </p:nvSpPr>
          <p:spPr bwMode="auto">
            <a:xfrm>
              <a:off x="998" y="4628"/>
              <a:ext cx="3238" cy="345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eaLnBrk="1" latinLnBrk="0" hangingPunct="1">
                <a:lnSpc>
                  <a:spcPct val="120000"/>
                </a:lnSpc>
                <a:spcBef>
                  <a:spcPts val="0"/>
                </a:spcBef>
              </a:pPr>
              <a:r>
                <a:rPr lang="zh-CN" altLang="en-US" b="1" dirty="0">
                  <a:solidFill>
                    <a:schemeClr val="tx1"/>
                  </a:solidFill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rPr>
                <a:t>理解</a:t>
              </a:r>
              <a:r>
                <a:rPr lang="zh-CN" altLang="zh-CN" b="1" dirty="0">
                  <a:solidFill>
                    <a:schemeClr val="tx1"/>
                  </a:solidFill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rPr>
                <a:t>“大数据”</a:t>
              </a:r>
              <a:r>
                <a:rPr lang="zh-CN" altLang="en-US" b="1" dirty="0">
                  <a:solidFill>
                    <a:schemeClr val="tx1"/>
                  </a:solidFill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rPr>
                <a:t>的五</a:t>
              </a:r>
              <a:r>
                <a:rPr lang="zh-CN" altLang="en-US" b="1">
                  <a:solidFill>
                    <a:schemeClr val="tx1"/>
                  </a:solidFill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rPr>
                <a:t>大特征，了解大数据技术。</a:t>
              </a:r>
              <a:endParaRPr lang="zh-CN" altLang="en-US" b="1" dirty="0">
                <a:solidFill>
                  <a:schemeClr val="tx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endParaRPr>
            </a:p>
          </p:txBody>
        </p:sp>
        <p:grpSp>
          <p:nvGrpSpPr>
            <p:cNvPr id="18445" name="组合 12"/>
            <p:cNvGrpSpPr/>
            <p:nvPr/>
          </p:nvGrpSpPr>
          <p:grpSpPr bwMode="auto">
            <a:xfrm>
              <a:off x="568" y="3920"/>
              <a:ext cx="3615" cy="6290"/>
              <a:chOff x="416496" y="2230269"/>
              <a:chExt cx="2295525" cy="3994868"/>
            </a:xfrm>
          </p:grpSpPr>
          <p:sp>
            <p:nvSpPr>
              <p:cNvPr id="18458" name="AutoShape 18"/>
              <p:cNvSpPr>
                <a:spLocks noChangeArrowheads="1"/>
              </p:cNvSpPr>
              <p:nvPr/>
            </p:nvSpPr>
            <p:spPr bwMode="auto">
              <a:xfrm>
                <a:off x="416496" y="2373137"/>
                <a:ext cx="2295525" cy="3852000"/>
              </a:xfrm>
              <a:prstGeom prst="roundRect">
                <a:avLst>
                  <a:gd name="adj" fmla="val 4690"/>
                </a:avLst>
              </a:prstGeom>
              <a:noFill/>
              <a:ln w="34925">
                <a:solidFill>
                  <a:srgbClr val="00B0F0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46" name="AutoShape 19"/>
              <p:cNvSpPr>
                <a:spLocks noChangeArrowheads="1"/>
              </p:cNvSpPr>
              <p:nvPr/>
            </p:nvSpPr>
            <p:spPr bwMode="gray">
              <a:xfrm>
                <a:off x="632396" y="2230269"/>
                <a:ext cx="1863725" cy="28739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 w="9525">
                <a:noFill/>
                <a:round/>
              </a:ln>
              <a:effectLst/>
            </p:spPr>
            <p:txBody>
              <a:bodyPr wrap="none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18460" name="AutoShape 20"/>
              <p:cNvSpPr>
                <a:spLocks noChangeArrowheads="1"/>
              </p:cNvSpPr>
              <p:nvPr/>
            </p:nvSpPr>
            <p:spPr bwMode="auto">
              <a:xfrm flipH="1">
                <a:off x="2316734" y="2301702"/>
                <a:ext cx="71438" cy="144463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18461" name="AutoShape 21"/>
              <p:cNvSpPr>
                <a:spLocks noChangeArrowheads="1"/>
              </p:cNvSpPr>
              <p:nvPr/>
            </p:nvSpPr>
            <p:spPr bwMode="auto">
              <a:xfrm flipH="1">
                <a:off x="733996" y="2301702"/>
                <a:ext cx="73025" cy="144463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6136369" y="2551403"/>
            <a:ext cx="1926617" cy="2871107"/>
            <a:chOff x="8723" y="3880"/>
            <a:chExt cx="3615" cy="6330"/>
          </a:xfrm>
        </p:grpSpPr>
        <p:sp>
          <p:nvSpPr>
            <p:cNvPr id="18441" name="Text Box 20"/>
            <p:cNvSpPr txBox="1">
              <a:spLocks noChangeArrowheads="1"/>
            </p:cNvSpPr>
            <p:nvPr/>
          </p:nvSpPr>
          <p:spPr bwMode="auto">
            <a:xfrm>
              <a:off x="8884" y="4565"/>
              <a:ext cx="3297" cy="427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ct val="120000"/>
                </a:lnSpc>
                <a:spcBef>
                  <a:spcPts val="0"/>
                </a:spcBef>
                <a:buClrTx/>
                <a:buSzTx/>
                <a:buFontTx/>
              </a:pPr>
              <a:r>
                <a:rPr lang="en-US" altLang="zh-CN" b="1" dirty="0" err="1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  <a:sym typeface="+mn-ea"/>
                </a:rPr>
                <a:t>将大数据与人工智能建立密切联系，激励学生成为创新型人</a:t>
              </a:r>
              <a:r>
                <a:rPr lang="zh-CN" altLang="en-US" b="1" dirty="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  <a:sym typeface="+mn-ea"/>
                </a:rPr>
                <a:t>才。</a:t>
              </a:r>
            </a:p>
          </p:txBody>
        </p:sp>
        <p:grpSp>
          <p:nvGrpSpPr>
            <p:cNvPr id="18446" name="组合 12"/>
            <p:cNvGrpSpPr/>
            <p:nvPr/>
          </p:nvGrpSpPr>
          <p:grpSpPr bwMode="auto">
            <a:xfrm>
              <a:off x="8723" y="3880"/>
              <a:ext cx="3615" cy="6330"/>
              <a:chOff x="416496" y="2204864"/>
              <a:chExt cx="2295525" cy="4020273"/>
            </a:xfrm>
          </p:grpSpPr>
          <p:sp>
            <p:nvSpPr>
              <p:cNvPr id="18453" name="AutoShape 18"/>
              <p:cNvSpPr>
                <a:spLocks noChangeArrowheads="1"/>
              </p:cNvSpPr>
              <p:nvPr/>
            </p:nvSpPr>
            <p:spPr bwMode="auto">
              <a:xfrm>
                <a:off x="416496" y="2373137"/>
                <a:ext cx="2295525" cy="3852000"/>
              </a:xfrm>
              <a:prstGeom prst="roundRect">
                <a:avLst>
                  <a:gd name="adj" fmla="val 4690"/>
                </a:avLst>
              </a:prstGeom>
              <a:noFill/>
              <a:ln w="34925">
                <a:solidFill>
                  <a:srgbClr val="00B0F0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59" name="AutoShape 19"/>
              <p:cNvSpPr>
                <a:spLocks noChangeArrowheads="1"/>
              </p:cNvSpPr>
              <p:nvPr/>
            </p:nvSpPr>
            <p:spPr bwMode="gray">
              <a:xfrm>
                <a:off x="632396" y="2230269"/>
                <a:ext cx="1863725" cy="28739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 w="9525">
                <a:noFill/>
                <a:round/>
              </a:ln>
              <a:effectLst/>
            </p:spPr>
            <p:txBody>
              <a:bodyPr wrap="none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18455" name="AutoShape 20"/>
              <p:cNvSpPr>
                <a:spLocks noChangeArrowheads="1"/>
              </p:cNvSpPr>
              <p:nvPr/>
            </p:nvSpPr>
            <p:spPr bwMode="auto">
              <a:xfrm flipH="1">
                <a:off x="2316734" y="2301702"/>
                <a:ext cx="71438" cy="144463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18456" name="AutoShape 21"/>
              <p:cNvSpPr>
                <a:spLocks noChangeArrowheads="1"/>
              </p:cNvSpPr>
              <p:nvPr/>
            </p:nvSpPr>
            <p:spPr bwMode="auto">
              <a:xfrm flipH="1">
                <a:off x="733996" y="2301702"/>
                <a:ext cx="73025" cy="144463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18457" name="Text Box 22"/>
              <p:cNvSpPr txBox="1">
                <a:spLocks noChangeArrowheads="1"/>
              </p:cNvSpPr>
              <p:nvPr/>
            </p:nvSpPr>
            <p:spPr bwMode="gray">
              <a:xfrm>
                <a:off x="1444581" y="2204864"/>
                <a:ext cx="220103" cy="344771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none">
                <a:spAutoFit/>
              </a:bodyPr>
              <a:lstStyle/>
              <a:p>
                <a:pPr algn="ctr" eaLnBrk="0" hangingPunct="0"/>
                <a:endParaRPr lang="en-US" altLang="zh-CN" sz="1000" b="1" dirty="0">
                  <a:solidFill>
                    <a:schemeClr val="bg1"/>
                  </a:solidFill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3437813" y="2617107"/>
            <a:ext cx="2257092" cy="2871108"/>
            <a:chOff x="4645" y="3880"/>
            <a:chExt cx="3615" cy="6330"/>
          </a:xfrm>
        </p:grpSpPr>
        <p:sp>
          <p:nvSpPr>
            <p:cNvPr id="18440" name="Text Box 19"/>
            <p:cNvSpPr txBox="1">
              <a:spLocks noChangeArrowheads="1"/>
            </p:cNvSpPr>
            <p:nvPr/>
          </p:nvSpPr>
          <p:spPr bwMode="auto">
            <a:xfrm>
              <a:off x="4859" y="4628"/>
              <a:ext cx="3205" cy="427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lvl="0" algn="l">
                <a:lnSpc>
                  <a:spcPct val="120000"/>
                </a:lnSpc>
                <a:spcBef>
                  <a:spcPts val="0"/>
                </a:spcBef>
                <a:buClrTx/>
                <a:buSzTx/>
                <a:buFontTx/>
              </a:pPr>
              <a:r>
                <a:rPr lang="en-US" altLang="zh-CN" b="1" dirty="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  <a:sym typeface="+mn-ea"/>
                </a:rPr>
                <a:t>了解大数据在社会各领域中的应用，感受大数据在社会变革中的作用</a:t>
              </a:r>
              <a:r>
                <a:rPr lang="zh-CN" altLang="en-US" b="1" dirty="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  <a:sym typeface="+mn-ea"/>
                </a:rPr>
                <a:t>。</a:t>
              </a:r>
            </a:p>
          </p:txBody>
        </p:sp>
        <p:grpSp>
          <p:nvGrpSpPr>
            <p:cNvPr id="18447" name="组合 12"/>
            <p:cNvGrpSpPr/>
            <p:nvPr/>
          </p:nvGrpSpPr>
          <p:grpSpPr bwMode="auto">
            <a:xfrm>
              <a:off x="4645" y="3880"/>
              <a:ext cx="3615" cy="6330"/>
              <a:chOff x="416496" y="2204864"/>
              <a:chExt cx="2295525" cy="4020273"/>
            </a:xfrm>
          </p:grpSpPr>
          <p:sp>
            <p:nvSpPr>
              <p:cNvPr id="18448" name="AutoShape 18"/>
              <p:cNvSpPr>
                <a:spLocks noChangeArrowheads="1"/>
              </p:cNvSpPr>
              <p:nvPr/>
            </p:nvSpPr>
            <p:spPr bwMode="auto">
              <a:xfrm>
                <a:off x="416496" y="2373137"/>
                <a:ext cx="2295525" cy="3852000"/>
              </a:xfrm>
              <a:prstGeom prst="roundRect">
                <a:avLst>
                  <a:gd name="adj" fmla="val 4690"/>
                </a:avLst>
              </a:prstGeom>
              <a:noFill/>
              <a:ln w="34925">
                <a:solidFill>
                  <a:srgbClr val="00B0F0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65" name="AutoShape 19"/>
              <p:cNvSpPr>
                <a:spLocks noChangeArrowheads="1"/>
              </p:cNvSpPr>
              <p:nvPr/>
            </p:nvSpPr>
            <p:spPr bwMode="gray">
              <a:xfrm>
                <a:off x="632396" y="2230269"/>
                <a:ext cx="1863725" cy="28739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 w="9525">
                <a:noFill/>
                <a:round/>
              </a:ln>
              <a:effectLst/>
            </p:spPr>
            <p:txBody>
              <a:bodyPr wrap="none" anchor="ctr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18450" name="AutoShape 20"/>
              <p:cNvSpPr>
                <a:spLocks noChangeArrowheads="1"/>
              </p:cNvSpPr>
              <p:nvPr/>
            </p:nvSpPr>
            <p:spPr bwMode="auto">
              <a:xfrm flipH="1">
                <a:off x="2316734" y="2301702"/>
                <a:ext cx="71438" cy="144463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18451" name="AutoShape 21"/>
              <p:cNvSpPr>
                <a:spLocks noChangeArrowheads="1"/>
              </p:cNvSpPr>
              <p:nvPr/>
            </p:nvSpPr>
            <p:spPr bwMode="auto">
              <a:xfrm flipH="1">
                <a:off x="733996" y="2301702"/>
                <a:ext cx="73025" cy="144463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430"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  <p:sp>
            <p:nvSpPr>
              <p:cNvPr id="18452" name="Text Box 22"/>
              <p:cNvSpPr txBox="1">
                <a:spLocks noChangeArrowheads="1"/>
              </p:cNvSpPr>
              <p:nvPr/>
            </p:nvSpPr>
            <p:spPr bwMode="gray">
              <a:xfrm>
                <a:off x="1460694" y="2204864"/>
                <a:ext cx="187877" cy="344771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none">
                <a:spAutoFit/>
              </a:bodyPr>
              <a:lstStyle/>
              <a:p>
                <a:pPr algn="ctr" eaLnBrk="0" hangingPunct="0"/>
                <a:endParaRPr lang="en-US" altLang="zh-CN" sz="1000" b="1" dirty="0">
                  <a:solidFill>
                    <a:schemeClr val="bg1"/>
                  </a:solidFill>
                  <a:latin typeface="楷体_GB2312" panose="02010609030101010101" charset="-122"/>
                  <a:ea typeface="楷体_GB2312" panose="02010609030101010101" charset="-122"/>
                  <a:cs typeface="楷体_GB2312" panose="02010609030101010101" charset="-122"/>
                </a:endParaRPr>
              </a:p>
            </p:txBody>
          </p:sp>
        </p:grpSp>
      </p:grpSp>
      <p:sp>
        <p:nvSpPr>
          <p:cNvPr id="6" name="Text Box 11"/>
          <p:cNvSpPr txBox="1">
            <a:spLocks noChangeArrowheads="1"/>
          </p:cNvSpPr>
          <p:nvPr/>
        </p:nvSpPr>
        <p:spPr bwMode="gray">
          <a:xfrm>
            <a:off x="3914069" y="2236626"/>
            <a:ext cx="1285875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altLang="zh-CN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2</a:t>
            </a:r>
          </a:p>
        </p:txBody>
      </p:sp>
      <p:sp>
        <p:nvSpPr>
          <p:cNvPr id="7" name="Text Box 11"/>
          <p:cNvSpPr txBox="1">
            <a:spLocks noChangeArrowheads="1"/>
          </p:cNvSpPr>
          <p:nvPr/>
        </p:nvSpPr>
        <p:spPr bwMode="gray">
          <a:xfrm>
            <a:off x="1445824" y="2236626"/>
            <a:ext cx="1285875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altLang="zh-CN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634" name="图片 1" descr="C:\Users\Administrator\Desktop\图片28.png图片28"/>
          <p:cNvPicPr>
            <a:picLocks noGrp="1"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311275" y="1214120"/>
            <a:ext cx="5833110" cy="44303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4191679" y="2922732"/>
            <a:ext cx="181610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聚焦热点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7570" y="1945005"/>
            <a:ext cx="7388225" cy="252349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366520" y="2550795"/>
            <a:ext cx="641096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    </a:t>
            </a:r>
            <a:r>
              <a:rPr lang="zh-CN" altLang="en-US" sz="2000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上网查找</a:t>
            </a:r>
            <a:r>
              <a:rPr lang="zh-CN" sz="2000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科普中国“黑洞”小视频，初步认识数据科学为人们提供了认识事物的新方法，认识大数据之“大”加速着数据科学的发展。</a:t>
            </a:r>
            <a:endParaRPr lang="zh-CN" sz="2000" b="1" dirty="0">
              <a:solidFill>
                <a:srgbClr val="7030A0"/>
              </a:solidFill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765425" y="5227955"/>
            <a:ext cx="361378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思考：</a:t>
            </a:r>
            <a:r>
              <a:rPr lang="zh-CN" altLang="en-US" b="1" dirty="0"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大数据究竟有哪些特征？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634" name="图片 1" descr="C:\Users\Administrator\Desktop\图片27.png图片27"/>
          <p:cNvPicPr>
            <a:picLocks noGrp="1"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635851" y="1107803"/>
            <a:ext cx="6191885" cy="464275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2714034" y="2897332"/>
            <a:ext cx="22244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大数据特征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1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710510" y="1308215"/>
            <a:ext cx="1772841" cy="2621756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19" name="图片 1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26628" y="2819797"/>
            <a:ext cx="2150269" cy="220622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20" name="图片 1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85644" y="2784958"/>
            <a:ext cx="2150269" cy="220622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22" name="图片 1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577160" y="2892638"/>
            <a:ext cx="2150269" cy="220622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3" name="TextBox 20"/>
          <p:cNvSpPr/>
          <p:nvPr/>
        </p:nvSpPr>
        <p:spPr>
          <a:xfrm>
            <a:off x="3954658" y="3447756"/>
            <a:ext cx="1394373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lstStyle/>
          <a:p>
            <a:pPr algn="ctr">
              <a:buNone/>
            </a:pPr>
            <a:r>
              <a:rPr lang="en-US" altLang="zh-CN" b="1" baseline="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浪漫雅圆" charset="-122"/>
              </a:rPr>
              <a:t>05</a:t>
            </a:r>
          </a:p>
          <a:p>
            <a:pPr algn="ctr">
              <a:buNone/>
            </a:pPr>
            <a:r>
              <a:rPr lang="zh-CN" altLang="en-US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浪漫雅圆" charset="-122"/>
              </a:rPr>
              <a:t>价值性</a:t>
            </a:r>
            <a:endParaRPr lang="zh-CN" altLang="en-US" b="1" baseline="0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  <a:sym typeface="浪漫雅圆" charset="-122"/>
            </a:endParaRPr>
          </a:p>
        </p:txBody>
      </p:sp>
      <p:sp>
        <p:nvSpPr>
          <p:cNvPr id="9224" name="TextBox 21"/>
          <p:cNvSpPr/>
          <p:nvPr/>
        </p:nvSpPr>
        <p:spPr>
          <a:xfrm>
            <a:off x="4249487" y="1751806"/>
            <a:ext cx="600075" cy="506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altLang="zh-CN" sz="2700" b="1" baseline="0" dirty="0">
                <a:solidFill>
                  <a:srgbClr val="3F3F3F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浪漫雅圆" charset="-122"/>
              </a:rPr>
              <a:t>02</a:t>
            </a:r>
          </a:p>
        </p:txBody>
      </p:sp>
      <p:sp>
        <p:nvSpPr>
          <p:cNvPr id="9225" name="TextBox 22"/>
          <p:cNvSpPr/>
          <p:nvPr/>
        </p:nvSpPr>
        <p:spPr>
          <a:xfrm>
            <a:off x="4119675" y="2258398"/>
            <a:ext cx="1064169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>
              <a:buNone/>
            </a:pPr>
            <a:r>
              <a:rPr lang="zh-CN" altLang="en-US" b="1" baseline="0" dirty="0">
                <a:solidFill>
                  <a:schemeClr val="accent3"/>
                </a:solidFill>
                <a:effectLst/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Arial" panose="020B0604020202020204" pitchFamily="34" charset="0"/>
              </a:rPr>
              <a:t>多样性</a:t>
            </a:r>
          </a:p>
        </p:txBody>
      </p:sp>
      <p:sp>
        <p:nvSpPr>
          <p:cNvPr id="9228" name="TextBox 25"/>
          <p:cNvSpPr/>
          <p:nvPr/>
        </p:nvSpPr>
        <p:spPr>
          <a:xfrm>
            <a:off x="2580844" y="3601561"/>
            <a:ext cx="1129529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zh-CN" altLang="en-US" b="1" baseline="0">
                <a:solidFill>
                  <a:srgbClr val="3F3F3F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Arial" panose="020B0604020202020204" pitchFamily="34" charset="0"/>
              </a:rPr>
              <a:t>巨量性</a:t>
            </a:r>
            <a:endParaRPr lang="zh-CN" altLang="en-US" b="1" baseline="0" dirty="0">
              <a:solidFill>
                <a:srgbClr val="3F3F3F"/>
              </a:solidFill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  <a:sym typeface="Arial" panose="020B0604020202020204" pitchFamily="34" charset="0"/>
            </a:endParaRPr>
          </a:p>
        </p:txBody>
      </p:sp>
      <p:sp>
        <p:nvSpPr>
          <p:cNvPr id="9229" name="TextBox 26"/>
          <p:cNvSpPr/>
          <p:nvPr/>
        </p:nvSpPr>
        <p:spPr>
          <a:xfrm>
            <a:off x="3061244" y="3142456"/>
            <a:ext cx="600075" cy="506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altLang="zh-CN" sz="2700" b="1" baseline="0" dirty="0">
                <a:solidFill>
                  <a:srgbClr val="3F3F3F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浪漫雅圆" charset="-122"/>
              </a:rPr>
              <a:t>01</a:t>
            </a:r>
          </a:p>
        </p:txBody>
      </p:sp>
      <p:sp>
        <p:nvSpPr>
          <p:cNvPr id="9230" name="TextBox 27"/>
          <p:cNvSpPr/>
          <p:nvPr/>
        </p:nvSpPr>
        <p:spPr>
          <a:xfrm>
            <a:off x="5529580" y="3601720"/>
            <a:ext cx="108140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zh-CN" altLang="en-US" b="1">
                <a:solidFill>
                  <a:srgbClr val="002060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迅变性</a:t>
            </a:r>
            <a:endParaRPr lang="zh-CN" altLang="en-US" b="1" dirty="0">
              <a:solidFill>
                <a:srgbClr val="002060"/>
              </a:solidFill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</a:endParaRPr>
          </a:p>
        </p:txBody>
      </p:sp>
      <p:sp>
        <p:nvSpPr>
          <p:cNvPr id="9231" name="TextBox 28"/>
          <p:cNvSpPr/>
          <p:nvPr/>
        </p:nvSpPr>
        <p:spPr>
          <a:xfrm>
            <a:off x="5524647" y="3094831"/>
            <a:ext cx="600075" cy="5067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altLang="zh-CN" sz="2700" b="1" baseline="0" dirty="0">
                <a:solidFill>
                  <a:srgbClr val="3F3F3F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浪漫雅圆" charset="-122"/>
              </a:rPr>
              <a:t>03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634" name="图片 1" descr="C:\Users\Administrator\Desktop\图片28.png图片28"/>
          <p:cNvPicPr>
            <a:picLocks noGrp="1"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311275" y="1214120"/>
            <a:ext cx="5833110" cy="44303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3969429" y="2922732"/>
            <a:ext cx="22244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rgbClr val="466E8C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</a:rPr>
              <a:t>大数据技术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电路">
  <a:themeElements>
    <a:clrScheme name="电路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电路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电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465</Words>
  <Application>Microsoft Office PowerPoint</Application>
  <PresentationFormat>全屏显示(4:3)</PresentationFormat>
  <Paragraphs>68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Arial</vt:lpstr>
      <vt:lpstr>宋体</vt:lpstr>
      <vt:lpstr>楷体_GB2312</vt:lpstr>
      <vt:lpstr>微软雅黑</vt:lpstr>
      <vt:lpstr>浪漫雅圆</vt:lpstr>
      <vt:lpstr>Calibri</vt:lpstr>
      <vt:lpstr>电路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Lenovo (Beijing) Limited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lixzva</dc:creator>
  <cp:lastModifiedBy>whaty</cp:lastModifiedBy>
  <cp:revision>148</cp:revision>
  <dcterms:created xsi:type="dcterms:W3CDTF">2012-10-26T07:13:00Z</dcterms:created>
  <dcterms:modified xsi:type="dcterms:W3CDTF">2019-08-29T09:21:40Z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

<file path=docProps/thumbnail.jpeg>
</file>